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Lst>
  <p:notesMasterIdLst>
    <p:notesMasterId r:id="rId16"/>
  </p:notesMasterIdLst>
  <p:sldIdLst>
    <p:sldId id="268" r:id="rId2"/>
    <p:sldId id="256" r:id="rId3"/>
    <p:sldId id="258" r:id="rId4"/>
    <p:sldId id="262" r:id="rId5"/>
    <p:sldId id="259" r:id="rId6"/>
    <p:sldId id="260" r:id="rId7"/>
    <p:sldId id="261" r:id="rId8"/>
    <p:sldId id="263" r:id="rId9"/>
    <p:sldId id="275" r:id="rId10"/>
    <p:sldId id="265" r:id="rId11"/>
    <p:sldId id="277" r:id="rId12"/>
    <p:sldId id="278" r:id="rId13"/>
    <p:sldId id="267" r:id="rId14"/>
    <p:sldId id="27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at kumar" initials="Rk" lastIdx="2" clrIdx="0">
    <p:extLst>
      <p:ext uri="{19B8F6BF-5375-455C-9EA6-DF929625EA0E}">
        <p15:presenceInfo xmlns:p15="http://schemas.microsoft.com/office/powerpoint/2012/main" userId="eb6bea3fa405c1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4" autoAdjust="0"/>
    <p:restoredTop sz="94660"/>
  </p:normalViewPr>
  <p:slideViewPr>
    <p:cSldViewPr snapToGrid="0">
      <p:cViewPr varScale="1">
        <p:scale>
          <a:sx n="86" d="100"/>
          <a:sy n="86" d="100"/>
        </p:scale>
        <p:origin x="48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5EA4F6-660C-4551-B6B9-E9075AEC354E}" type="datetimeFigureOut">
              <a:rPr lang="en-IN" smtClean="0"/>
              <a:t>19-12-2020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A5AC2-7845-4294-8EC2-3FA1DCD79728}" type="slidenum">
              <a:rPr lang="en-IN" smtClean="0"/>
              <a:t>‹#›</a:t>
            </a:fld>
            <a:endParaRPr lang="en-IN"/>
          </a:p>
        </p:txBody>
      </p:sp>
    </p:spTree>
    <p:extLst>
      <p:ext uri="{BB962C8B-B14F-4D97-AF65-F5344CB8AC3E}">
        <p14:creationId xmlns:p14="http://schemas.microsoft.com/office/powerpoint/2010/main" val="2120455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457CFE-2200-4CD3-B3A2-9DBA69E13188}" type="datetimeFigureOut">
              <a:rPr lang="en-IN" smtClean="0"/>
              <a:t>19-12-2020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381AD2-10E6-47BD-8F4C-B077544C4DCF}" type="slidenum">
              <a:rPr lang="en-IN" smtClean="0"/>
              <a:t>‹#›</a:t>
            </a:fld>
            <a:endParaRPr lang="en-IN"/>
          </a:p>
        </p:txBody>
      </p:sp>
    </p:spTree>
    <p:extLst>
      <p:ext uri="{BB962C8B-B14F-4D97-AF65-F5344CB8AC3E}">
        <p14:creationId xmlns:p14="http://schemas.microsoft.com/office/powerpoint/2010/main" val="33342950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457CFE-2200-4CD3-B3A2-9DBA69E13188}" type="datetimeFigureOut">
              <a:rPr lang="en-IN" smtClean="0"/>
              <a:t>19-12-2020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381AD2-10E6-47BD-8F4C-B077544C4DCF}" type="slidenum">
              <a:rPr lang="en-IN" smtClean="0"/>
              <a:t>‹#›</a:t>
            </a:fld>
            <a:endParaRPr lang="en-IN"/>
          </a:p>
        </p:txBody>
      </p:sp>
    </p:spTree>
    <p:extLst>
      <p:ext uri="{BB962C8B-B14F-4D97-AF65-F5344CB8AC3E}">
        <p14:creationId xmlns:p14="http://schemas.microsoft.com/office/powerpoint/2010/main" val="3147552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457CFE-2200-4CD3-B3A2-9DBA69E13188}" type="datetimeFigureOut">
              <a:rPr lang="en-IN" smtClean="0"/>
              <a:t>19-12-2020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381AD2-10E6-47BD-8F4C-B077544C4DCF}" type="slidenum">
              <a:rPr lang="en-IN" smtClean="0"/>
              <a:t>‹#›</a:t>
            </a:fld>
            <a:endParaRPr lang="en-IN"/>
          </a:p>
        </p:txBody>
      </p:sp>
    </p:spTree>
    <p:extLst>
      <p:ext uri="{BB962C8B-B14F-4D97-AF65-F5344CB8AC3E}">
        <p14:creationId xmlns:p14="http://schemas.microsoft.com/office/powerpoint/2010/main" val="380032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457CFE-2200-4CD3-B3A2-9DBA69E13188}" type="datetimeFigureOut">
              <a:rPr lang="en-IN" smtClean="0"/>
              <a:t>19-12-2020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381AD2-10E6-47BD-8F4C-B077544C4DCF}"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35602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457CFE-2200-4CD3-B3A2-9DBA69E13188}" type="datetimeFigureOut">
              <a:rPr lang="en-IN" smtClean="0"/>
              <a:t>19-12-2020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381AD2-10E6-47BD-8F4C-B077544C4DCF}" type="slidenum">
              <a:rPr lang="en-IN" smtClean="0"/>
              <a:t>‹#›</a:t>
            </a:fld>
            <a:endParaRPr lang="en-IN"/>
          </a:p>
        </p:txBody>
      </p:sp>
    </p:spTree>
    <p:extLst>
      <p:ext uri="{BB962C8B-B14F-4D97-AF65-F5344CB8AC3E}">
        <p14:creationId xmlns:p14="http://schemas.microsoft.com/office/powerpoint/2010/main" val="1012866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B457CFE-2200-4CD3-B3A2-9DBA69E13188}" type="datetimeFigureOut">
              <a:rPr lang="en-IN" smtClean="0"/>
              <a:t>19-12-2020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F381AD2-10E6-47BD-8F4C-B077544C4DCF}" type="slidenum">
              <a:rPr lang="en-IN" smtClean="0"/>
              <a:t>‹#›</a:t>
            </a:fld>
            <a:endParaRPr lang="en-IN"/>
          </a:p>
        </p:txBody>
      </p:sp>
    </p:spTree>
    <p:extLst>
      <p:ext uri="{BB962C8B-B14F-4D97-AF65-F5344CB8AC3E}">
        <p14:creationId xmlns:p14="http://schemas.microsoft.com/office/powerpoint/2010/main" val="40143426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B457CFE-2200-4CD3-B3A2-9DBA69E13188}" type="datetimeFigureOut">
              <a:rPr lang="en-IN" smtClean="0"/>
              <a:t>19-12-2020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F381AD2-10E6-47BD-8F4C-B077544C4DCF}" type="slidenum">
              <a:rPr lang="en-IN" smtClean="0"/>
              <a:t>‹#›</a:t>
            </a:fld>
            <a:endParaRPr lang="en-IN"/>
          </a:p>
        </p:txBody>
      </p:sp>
    </p:spTree>
    <p:extLst>
      <p:ext uri="{BB962C8B-B14F-4D97-AF65-F5344CB8AC3E}">
        <p14:creationId xmlns:p14="http://schemas.microsoft.com/office/powerpoint/2010/main" val="768426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457CFE-2200-4CD3-B3A2-9DBA69E13188}" type="datetimeFigureOut">
              <a:rPr lang="en-IN" smtClean="0"/>
              <a:t>19-12-2020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381AD2-10E6-47BD-8F4C-B077544C4DCF}" type="slidenum">
              <a:rPr lang="en-IN" smtClean="0"/>
              <a:t>‹#›</a:t>
            </a:fld>
            <a:endParaRPr lang="en-IN"/>
          </a:p>
        </p:txBody>
      </p:sp>
    </p:spTree>
    <p:extLst>
      <p:ext uri="{BB962C8B-B14F-4D97-AF65-F5344CB8AC3E}">
        <p14:creationId xmlns:p14="http://schemas.microsoft.com/office/powerpoint/2010/main" val="21242461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457CFE-2200-4CD3-B3A2-9DBA69E13188}" type="datetimeFigureOut">
              <a:rPr lang="en-IN" smtClean="0"/>
              <a:t>19-12-2020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381AD2-10E6-47BD-8F4C-B077544C4DCF}" type="slidenum">
              <a:rPr lang="en-IN" smtClean="0"/>
              <a:t>‹#›</a:t>
            </a:fld>
            <a:endParaRPr lang="en-IN"/>
          </a:p>
        </p:txBody>
      </p:sp>
    </p:spTree>
    <p:extLst>
      <p:ext uri="{BB962C8B-B14F-4D97-AF65-F5344CB8AC3E}">
        <p14:creationId xmlns:p14="http://schemas.microsoft.com/office/powerpoint/2010/main" val="3387536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457CFE-2200-4CD3-B3A2-9DBA69E13188}" type="datetimeFigureOut">
              <a:rPr lang="en-IN" smtClean="0"/>
              <a:t>19-12-2020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381AD2-10E6-47BD-8F4C-B077544C4DCF}" type="slidenum">
              <a:rPr lang="en-IN" smtClean="0"/>
              <a:t>‹#›</a:t>
            </a:fld>
            <a:endParaRPr lang="en-IN"/>
          </a:p>
        </p:txBody>
      </p:sp>
    </p:spTree>
    <p:extLst>
      <p:ext uri="{BB962C8B-B14F-4D97-AF65-F5344CB8AC3E}">
        <p14:creationId xmlns:p14="http://schemas.microsoft.com/office/powerpoint/2010/main" val="174166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457CFE-2200-4CD3-B3A2-9DBA69E13188}" type="datetimeFigureOut">
              <a:rPr lang="en-IN" smtClean="0"/>
              <a:t>19-12-2020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F381AD2-10E6-47BD-8F4C-B077544C4DCF}" type="slidenum">
              <a:rPr lang="en-IN" smtClean="0"/>
              <a:t>‹#›</a:t>
            </a:fld>
            <a:endParaRPr lang="en-IN"/>
          </a:p>
        </p:txBody>
      </p:sp>
    </p:spTree>
    <p:extLst>
      <p:ext uri="{BB962C8B-B14F-4D97-AF65-F5344CB8AC3E}">
        <p14:creationId xmlns:p14="http://schemas.microsoft.com/office/powerpoint/2010/main" val="2830351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457CFE-2200-4CD3-B3A2-9DBA69E13188}" type="datetimeFigureOut">
              <a:rPr lang="en-IN" smtClean="0"/>
              <a:t>19-12-2020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381AD2-10E6-47BD-8F4C-B077544C4DCF}" type="slidenum">
              <a:rPr lang="en-IN" smtClean="0"/>
              <a:t>‹#›</a:t>
            </a:fld>
            <a:endParaRPr lang="en-IN"/>
          </a:p>
        </p:txBody>
      </p:sp>
    </p:spTree>
    <p:extLst>
      <p:ext uri="{BB962C8B-B14F-4D97-AF65-F5344CB8AC3E}">
        <p14:creationId xmlns:p14="http://schemas.microsoft.com/office/powerpoint/2010/main" val="384571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457CFE-2200-4CD3-B3A2-9DBA69E13188}" type="datetimeFigureOut">
              <a:rPr lang="en-IN" smtClean="0"/>
              <a:t>19-12-2020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F381AD2-10E6-47BD-8F4C-B077544C4DCF}" type="slidenum">
              <a:rPr lang="en-IN" smtClean="0"/>
              <a:t>‹#›</a:t>
            </a:fld>
            <a:endParaRPr lang="en-IN"/>
          </a:p>
        </p:txBody>
      </p:sp>
    </p:spTree>
    <p:extLst>
      <p:ext uri="{BB962C8B-B14F-4D97-AF65-F5344CB8AC3E}">
        <p14:creationId xmlns:p14="http://schemas.microsoft.com/office/powerpoint/2010/main" val="1822321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457CFE-2200-4CD3-B3A2-9DBA69E13188}" type="datetimeFigureOut">
              <a:rPr lang="en-IN" smtClean="0"/>
              <a:t>19-12-2020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F381AD2-10E6-47BD-8F4C-B077544C4DCF}" type="slidenum">
              <a:rPr lang="en-IN" smtClean="0"/>
              <a:t>‹#›</a:t>
            </a:fld>
            <a:endParaRPr lang="en-IN"/>
          </a:p>
        </p:txBody>
      </p:sp>
    </p:spTree>
    <p:extLst>
      <p:ext uri="{BB962C8B-B14F-4D97-AF65-F5344CB8AC3E}">
        <p14:creationId xmlns:p14="http://schemas.microsoft.com/office/powerpoint/2010/main" val="2530369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457CFE-2200-4CD3-B3A2-9DBA69E13188}" type="datetimeFigureOut">
              <a:rPr lang="en-IN" smtClean="0"/>
              <a:t>19-12-2020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F381AD2-10E6-47BD-8F4C-B077544C4DCF}" type="slidenum">
              <a:rPr lang="en-IN" smtClean="0"/>
              <a:t>‹#›</a:t>
            </a:fld>
            <a:endParaRPr lang="en-IN"/>
          </a:p>
        </p:txBody>
      </p:sp>
    </p:spTree>
    <p:extLst>
      <p:ext uri="{BB962C8B-B14F-4D97-AF65-F5344CB8AC3E}">
        <p14:creationId xmlns:p14="http://schemas.microsoft.com/office/powerpoint/2010/main" val="223413008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457CFE-2200-4CD3-B3A2-9DBA69E13188}" type="datetimeFigureOut">
              <a:rPr lang="en-IN" smtClean="0"/>
              <a:t>19-12-2020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381AD2-10E6-47BD-8F4C-B077544C4DCF}" type="slidenum">
              <a:rPr lang="en-IN" smtClean="0"/>
              <a:t>‹#›</a:t>
            </a:fld>
            <a:endParaRPr lang="en-IN"/>
          </a:p>
        </p:txBody>
      </p:sp>
    </p:spTree>
    <p:extLst>
      <p:ext uri="{BB962C8B-B14F-4D97-AF65-F5344CB8AC3E}">
        <p14:creationId xmlns:p14="http://schemas.microsoft.com/office/powerpoint/2010/main" val="103174196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457CFE-2200-4CD3-B3A2-9DBA69E13188}" type="datetimeFigureOut">
              <a:rPr lang="en-IN" smtClean="0"/>
              <a:t>19-12-2020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F381AD2-10E6-47BD-8F4C-B077544C4DCF}" type="slidenum">
              <a:rPr lang="en-IN" smtClean="0"/>
              <a:t>‹#›</a:t>
            </a:fld>
            <a:endParaRPr lang="en-IN"/>
          </a:p>
        </p:txBody>
      </p:sp>
    </p:spTree>
    <p:extLst>
      <p:ext uri="{BB962C8B-B14F-4D97-AF65-F5344CB8AC3E}">
        <p14:creationId xmlns:p14="http://schemas.microsoft.com/office/powerpoint/2010/main" val="4101312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B457CFE-2200-4CD3-B3A2-9DBA69E13188}" type="datetimeFigureOut">
              <a:rPr lang="en-IN" smtClean="0"/>
              <a:t>19-12-2020</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F381AD2-10E6-47BD-8F4C-B077544C4DCF}" type="slidenum">
              <a:rPr lang="en-IN" smtClean="0"/>
              <a:t>‹#›</a:t>
            </a:fld>
            <a:endParaRPr lang="en-IN"/>
          </a:p>
        </p:txBody>
      </p:sp>
    </p:spTree>
    <p:extLst>
      <p:ext uri="{BB962C8B-B14F-4D97-AF65-F5344CB8AC3E}">
        <p14:creationId xmlns:p14="http://schemas.microsoft.com/office/powerpoint/2010/main" val="1509015505"/>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edureka.co/blog/linear-regression-for-machine-learning" TargetMode="External"/><Relationship Id="rId2" Type="http://schemas.openxmlformats.org/officeDocument/2006/relationships/hyperlink" Target="https://towardsdatascience.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B814F-6A15-4D35-A574-3D872DEC8143}"/>
              </a:ext>
            </a:extLst>
          </p:cNvPr>
          <p:cNvSpPr>
            <a:spLocks noGrp="1"/>
          </p:cNvSpPr>
          <p:nvPr>
            <p:ph type="title"/>
          </p:nvPr>
        </p:nvSpPr>
        <p:spPr>
          <a:xfrm>
            <a:off x="913795" y="3590925"/>
            <a:ext cx="10353761" cy="2905125"/>
          </a:xfrm>
        </p:spPr>
        <p:txBody>
          <a:bodyPr>
            <a:normAutofit/>
          </a:bodyPr>
          <a:lstStyle/>
          <a:p>
            <a:r>
              <a:rPr lang="en-IN" dirty="0">
                <a:solidFill>
                  <a:srgbClr val="FFFF00"/>
                </a:solidFill>
              </a:rPr>
              <a:t>  Computer science </a:t>
            </a:r>
            <a:br>
              <a:rPr lang="en-IN" dirty="0">
                <a:solidFill>
                  <a:srgbClr val="FFFF00"/>
                </a:solidFill>
              </a:rPr>
            </a:br>
            <a:r>
              <a:rPr lang="en-IN" dirty="0">
                <a:solidFill>
                  <a:srgbClr val="FFFF00"/>
                </a:solidFill>
              </a:rPr>
              <a:t> and </a:t>
            </a:r>
            <a:br>
              <a:rPr lang="en-IN" dirty="0">
                <a:solidFill>
                  <a:srgbClr val="FFFF00"/>
                </a:solidFill>
              </a:rPr>
            </a:br>
            <a:r>
              <a:rPr lang="en-IN" dirty="0">
                <a:solidFill>
                  <a:srgbClr val="FFFF00"/>
                </a:solidFill>
              </a:rPr>
              <a:t> information technology</a:t>
            </a:r>
            <a:br>
              <a:rPr lang="en-IN" dirty="0">
                <a:solidFill>
                  <a:srgbClr val="FFFF00"/>
                </a:solidFill>
              </a:rPr>
            </a:br>
            <a:r>
              <a:rPr lang="en-IN" dirty="0">
                <a:solidFill>
                  <a:srgbClr val="FFFF00"/>
                </a:solidFill>
              </a:rPr>
              <a:t> department</a:t>
            </a:r>
          </a:p>
        </p:txBody>
      </p:sp>
      <p:pic>
        <p:nvPicPr>
          <p:cNvPr id="5" name="Content Placeholder 4">
            <a:extLst>
              <a:ext uri="{FF2B5EF4-FFF2-40B4-BE49-F238E27FC236}">
                <a16:creationId xmlns:a16="http://schemas.microsoft.com/office/drawing/2014/main" id="{40E66105-A6CA-4EB7-BCA0-2DD5FBA018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6300" y="771526"/>
            <a:ext cx="2809875" cy="2657474"/>
          </a:xfrm>
        </p:spPr>
      </p:pic>
    </p:spTree>
    <p:extLst>
      <p:ext uri="{BB962C8B-B14F-4D97-AF65-F5344CB8AC3E}">
        <p14:creationId xmlns:p14="http://schemas.microsoft.com/office/powerpoint/2010/main" val="2197702726"/>
      </p:ext>
    </p:extLst>
  </p:cSld>
  <p:clrMapOvr>
    <a:masterClrMapping/>
  </p:clrMapOvr>
  <p:transition spd="slow" advTm="61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D966F-CE5F-4942-A49B-4158BFA9196F}"/>
              </a:ext>
            </a:extLst>
          </p:cNvPr>
          <p:cNvSpPr>
            <a:spLocks noGrp="1"/>
          </p:cNvSpPr>
          <p:nvPr>
            <p:ph type="title"/>
          </p:nvPr>
        </p:nvSpPr>
        <p:spPr>
          <a:xfrm>
            <a:off x="913796" y="59267"/>
            <a:ext cx="10353761" cy="1326321"/>
          </a:xfrm>
        </p:spPr>
        <p:txBody>
          <a:bodyPr>
            <a:normAutofit/>
          </a:bodyPr>
          <a:lstStyle/>
          <a:p>
            <a:r>
              <a:rPr lang="en-US" sz="4400" dirty="0">
                <a:solidFill>
                  <a:srgbClr val="FFFF00"/>
                </a:solidFill>
              </a:rPr>
              <a:t>                            </a:t>
            </a:r>
            <a:r>
              <a:rPr lang="en-US" sz="4400" i="1" dirty="0">
                <a:solidFill>
                  <a:srgbClr val="FFFF00"/>
                </a:solidFill>
              </a:rPr>
              <a:t>FINAL LOOK </a:t>
            </a:r>
            <a:endParaRPr lang="en-IN" sz="4400" i="1" dirty="0">
              <a:solidFill>
                <a:srgbClr val="FFFF00"/>
              </a:solidFill>
            </a:endParaRPr>
          </a:p>
        </p:txBody>
      </p:sp>
      <p:sp>
        <p:nvSpPr>
          <p:cNvPr id="3" name="Content Placeholder 2">
            <a:extLst>
              <a:ext uri="{FF2B5EF4-FFF2-40B4-BE49-F238E27FC236}">
                <a16:creationId xmlns:a16="http://schemas.microsoft.com/office/drawing/2014/main" id="{78827ECA-232F-4ACC-A32C-EBC591B5F2CA}"/>
              </a:ext>
            </a:extLst>
          </p:cNvPr>
          <p:cNvSpPr>
            <a:spLocks noGrp="1"/>
          </p:cNvSpPr>
          <p:nvPr>
            <p:ph idx="1"/>
          </p:nvPr>
        </p:nvSpPr>
        <p:spPr/>
        <p:txBody>
          <a:bodyPr>
            <a:normAutofit/>
          </a:bodyPr>
          <a:lstStyle/>
          <a:p>
            <a:pPr marL="0" indent="0">
              <a:buNone/>
            </a:pPr>
            <a:endParaRPr lang="en-US" sz="4000" dirty="0"/>
          </a:p>
          <a:p>
            <a:pPr marL="0" indent="0">
              <a:buNone/>
            </a:pPr>
            <a:r>
              <a:rPr lang="en-IN" sz="4000" dirty="0"/>
              <a:t> </a:t>
            </a:r>
          </a:p>
          <a:p>
            <a:pPr marL="0" indent="0">
              <a:buNone/>
            </a:pPr>
            <a:endParaRPr lang="en-IN" sz="4000" dirty="0"/>
          </a:p>
        </p:txBody>
      </p:sp>
      <p:pic>
        <p:nvPicPr>
          <p:cNvPr id="5" name="Picture 4">
            <a:extLst>
              <a:ext uri="{FF2B5EF4-FFF2-40B4-BE49-F238E27FC236}">
                <a16:creationId xmlns:a16="http://schemas.microsoft.com/office/drawing/2014/main" id="{1CB55D99-C54D-46EE-9FE4-9374E7E29F11}"/>
              </a:ext>
            </a:extLst>
          </p:cNvPr>
          <p:cNvPicPr>
            <a:picLocks noChangeAspect="1"/>
          </p:cNvPicPr>
          <p:nvPr/>
        </p:nvPicPr>
        <p:blipFill rotWithShape="1">
          <a:blip r:embed="rId2">
            <a:extLst>
              <a:ext uri="{28A0092B-C50C-407E-A947-70E740481C1C}">
                <a14:useLocalDpi xmlns:a14="http://schemas.microsoft.com/office/drawing/2010/main" val="0"/>
              </a:ext>
            </a:extLst>
          </a:blip>
          <a:srcRect t="11242" b="4372"/>
          <a:stretch/>
        </p:blipFill>
        <p:spPr>
          <a:xfrm>
            <a:off x="491066" y="1291732"/>
            <a:ext cx="5141924" cy="23658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11" descr="Graphical user interface, website&#10;&#10;Description automatically generated">
            <a:extLst>
              <a:ext uri="{FF2B5EF4-FFF2-40B4-BE49-F238E27FC236}">
                <a16:creationId xmlns:a16="http://schemas.microsoft.com/office/drawing/2014/main" id="{2D7DD068-5E4C-4882-9261-93377E920B72}"/>
              </a:ext>
            </a:extLst>
          </p:cNvPr>
          <p:cNvPicPr>
            <a:picLocks noChangeAspect="1"/>
          </p:cNvPicPr>
          <p:nvPr/>
        </p:nvPicPr>
        <p:blipFill rotWithShape="1">
          <a:blip r:embed="rId3">
            <a:extLst>
              <a:ext uri="{28A0092B-C50C-407E-A947-70E740481C1C}">
                <a14:useLocalDpi xmlns:a14="http://schemas.microsoft.com/office/drawing/2010/main" val="0"/>
              </a:ext>
            </a:extLst>
          </a:blip>
          <a:srcRect t="11842" b="4167"/>
          <a:stretch/>
        </p:blipFill>
        <p:spPr>
          <a:xfrm>
            <a:off x="6366933" y="1291732"/>
            <a:ext cx="5634567" cy="23658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6" name="Picture 15">
            <a:extLst>
              <a:ext uri="{FF2B5EF4-FFF2-40B4-BE49-F238E27FC236}">
                <a16:creationId xmlns:a16="http://schemas.microsoft.com/office/drawing/2014/main" id="{7328F0AB-EB11-4445-82EB-1529BE2E04E1}"/>
              </a:ext>
            </a:extLst>
          </p:cNvPr>
          <p:cNvPicPr>
            <a:picLocks noChangeAspect="1"/>
          </p:cNvPicPr>
          <p:nvPr/>
        </p:nvPicPr>
        <p:blipFill rotWithShape="1">
          <a:blip r:embed="rId4">
            <a:extLst>
              <a:ext uri="{28A0092B-C50C-407E-A947-70E740481C1C}">
                <a14:useLocalDpi xmlns:a14="http://schemas.microsoft.com/office/drawing/2010/main" val="0"/>
              </a:ext>
            </a:extLst>
          </a:blip>
          <a:srcRect t="11835" b="4758"/>
          <a:stretch/>
        </p:blipFill>
        <p:spPr>
          <a:xfrm>
            <a:off x="480418" y="4022230"/>
            <a:ext cx="5152572" cy="23658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1" name="Picture 20">
            <a:extLst>
              <a:ext uri="{FF2B5EF4-FFF2-40B4-BE49-F238E27FC236}">
                <a16:creationId xmlns:a16="http://schemas.microsoft.com/office/drawing/2014/main" id="{68104799-D51D-4FBC-B040-B42D0BD47B10}"/>
              </a:ext>
            </a:extLst>
          </p:cNvPr>
          <p:cNvPicPr>
            <a:picLocks noChangeAspect="1"/>
          </p:cNvPicPr>
          <p:nvPr/>
        </p:nvPicPr>
        <p:blipFill rotWithShape="1">
          <a:blip r:embed="rId5">
            <a:extLst>
              <a:ext uri="{28A0092B-C50C-407E-A947-70E740481C1C}">
                <a14:useLocalDpi xmlns:a14="http://schemas.microsoft.com/office/drawing/2010/main" val="0"/>
              </a:ext>
            </a:extLst>
          </a:blip>
          <a:srcRect t="11196" b="5375"/>
          <a:stretch/>
        </p:blipFill>
        <p:spPr>
          <a:xfrm>
            <a:off x="6366933" y="4022229"/>
            <a:ext cx="5634567" cy="23658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309382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6"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80">
                                          <p:stCondLst>
                                            <p:cond delay="0"/>
                                          </p:stCondLst>
                                        </p:cTn>
                                        <p:tgtEl>
                                          <p:spTgt spid="3">
                                            <p:txEl>
                                              <p:pRg st="1" end="1"/>
                                            </p:txEl>
                                          </p:spTgt>
                                        </p:tgtEl>
                                      </p:cBhvr>
                                    </p:animEffect>
                                    <p:anim calcmode="lin" valueType="num">
                                      <p:cBhvr>
                                        <p:cTn id="13"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1" end="1"/>
                                            </p:txEl>
                                          </p:spTgt>
                                        </p:tgtEl>
                                      </p:cBhvr>
                                      <p:to x="100000" y="60000"/>
                                    </p:animScale>
                                    <p:animScale>
                                      <p:cBhvr>
                                        <p:cTn id="19" dur="166" decel="50000">
                                          <p:stCondLst>
                                            <p:cond delay="676"/>
                                          </p:stCondLst>
                                        </p:cTn>
                                        <p:tgtEl>
                                          <p:spTgt spid="3">
                                            <p:txEl>
                                              <p:pRg st="1" end="1"/>
                                            </p:txEl>
                                          </p:spTgt>
                                        </p:tgtEl>
                                      </p:cBhvr>
                                      <p:to x="100000" y="100000"/>
                                    </p:animScale>
                                    <p:animScale>
                                      <p:cBhvr>
                                        <p:cTn id="20" dur="26">
                                          <p:stCondLst>
                                            <p:cond delay="1312"/>
                                          </p:stCondLst>
                                        </p:cTn>
                                        <p:tgtEl>
                                          <p:spTgt spid="3">
                                            <p:txEl>
                                              <p:pRg st="1" end="1"/>
                                            </p:txEl>
                                          </p:spTgt>
                                        </p:tgtEl>
                                      </p:cBhvr>
                                      <p:to x="100000" y="80000"/>
                                    </p:animScale>
                                    <p:animScale>
                                      <p:cBhvr>
                                        <p:cTn id="21" dur="166" decel="50000">
                                          <p:stCondLst>
                                            <p:cond delay="1338"/>
                                          </p:stCondLst>
                                        </p:cTn>
                                        <p:tgtEl>
                                          <p:spTgt spid="3">
                                            <p:txEl>
                                              <p:pRg st="1" end="1"/>
                                            </p:txEl>
                                          </p:spTgt>
                                        </p:tgtEl>
                                      </p:cBhvr>
                                      <p:to x="100000" y="100000"/>
                                    </p:animScale>
                                    <p:animScale>
                                      <p:cBhvr>
                                        <p:cTn id="22" dur="26">
                                          <p:stCondLst>
                                            <p:cond delay="1642"/>
                                          </p:stCondLst>
                                        </p:cTn>
                                        <p:tgtEl>
                                          <p:spTgt spid="3">
                                            <p:txEl>
                                              <p:pRg st="1" end="1"/>
                                            </p:txEl>
                                          </p:spTgt>
                                        </p:tgtEl>
                                      </p:cBhvr>
                                      <p:to x="100000" y="90000"/>
                                    </p:animScale>
                                    <p:animScale>
                                      <p:cBhvr>
                                        <p:cTn id="23" dur="166" decel="50000">
                                          <p:stCondLst>
                                            <p:cond delay="1668"/>
                                          </p:stCondLst>
                                        </p:cTn>
                                        <p:tgtEl>
                                          <p:spTgt spid="3">
                                            <p:txEl>
                                              <p:pRg st="1" end="1"/>
                                            </p:txEl>
                                          </p:spTgt>
                                        </p:tgtEl>
                                      </p:cBhvr>
                                      <p:to x="100000" y="100000"/>
                                    </p:animScale>
                                    <p:animScale>
                                      <p:cBhvr>
                                        <p:cTn id="24" dur="26">
                                          <p:stCondLst>
                                            <p:cond delay="1808"/>
                                          </p:stCondLst>
                                        </p:cTn>
                                        <p:tgtEl>
                                          <p:spTgt spid="3">
                                            <p:txEl>
                                              <p:pRg st="1" end="1"/>
                                            </p:txEl>
                                          </p:spTgt>
                                        </p:tgtEl>
                                      </p:cBhvr>
                                      <p:to x="100000" y="95000"/>
                                    </p:animScale>
                                    <p:animScale>
                                      <p:cBhvr>
                                        <p:cTn id="25" dur="166" decel="50000">
                                          <p:stCondLst>
                                            <p:cond delay="1834"/>
                                          </p:stCondLst>
                                        </p:cTn>
                                        <p:tgtEl>
                                          <p:spTgt spid="3">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8A96-F431-429A-8118-B72104F40B0A}"/>
              </a:ext>
            </a:extLst>
          </p:cNvPr>
          <p:cNvSpPr>
            <a:spLocks noGrp="1"/>
          </p:cNvSpPr>
          <p:nvPr>
            <p:ph type="title"/>
          </p:nvPr>
        </p:nvSpPr>
        <p:spPr/>
        <p:txBody>
          <a:bodyPr/>
          <a:lstStyle/>
          <a:p>
            <a:pPr algn="r"/>
            <a:r>
              <a:rPr lang="en-IN" i="1" dirty="0">
                <a:solidFill>
                  <a:srgbClr val="FFFF00"/>
                </a:solidFill>
              </a:rPr>
              <a:t>Conclusion</a:t>
            </a:r>
            <a:br>
              <a:rPr lang="en-IN" dirty="0"/>
            </a:br>
            <a:endParaRPr lang="en-IN" dirty="0"/>
          </a:p>
        </p:txBody>
      </p:sp>
      <p:sp>
        <p:nvSpPr>
          <p:cNvPr id="3" name="Content Placeholder 2">
            <a:extLst>
              <a:ext uri="{FF2B5EF4-FFF2-40B4-BE49-F238E27FC236}">
                <a16:creationId xmlns:a16="http://schemas.microsoft.com/office/drawing/2014/main" id="{FB913631-8900-49D2-9B7A-35D514A1E1ED}"/>
              </a:ext>
            </a:extLst>
          </p:cNvPr>
          <p:cNvSpPr>
            <a:spLocks noGrp="1"/>
          </p:cNvSpPr>
          <p:nvPr>
            <p:ph idx="1"/>
          </p:nvPr>
        </p:nvSpPr>
        <p:spPr/>
        <p:txBody>
          <a:bodyPr>
            <a:normAutofit/>
          </a:bodyPr>
          <a:lstStyle/>
          <a:p>
            <a:r>
              <a:rPr lang="en-US" b="1" dirty="0"/>
              <a:t>In today’s real estate world, it has become tough to store such huge data and extract them for one’s own requirement. Also, the extracted data should be useful. The system makes optimal use of the Linear Regression Algorithm. The system makes use of such data in the most efficient way. The linear regression algorithm helps to fulfill customers by increasing the accuracy of estate choice and reducing the risk of investing in an estate. A lot’s of features that could be added to make the system more widely acceptable. One of the major future scopes is adding estate database of more cities which will provide the user to explore more estates and reach an accurate decision.</a:t>
            </a:r>
            <a:endParaRPr lang="en-IN" b="1" dirty="0"/>
          </a:p>
        </p:txBody>
      </p:sp>
    </p:spTree>
    <p:extLst>
      <p:ext uri="{BB962C8B-B14F-4D97-AF65-F5344CB8AC3E}">
        <p14:creationId xmlns:p14="http://schemas.microsoft.com/office/powerpoint/2010/main" val="3065117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5BA7D-CA26-48A8-9010-39BC3FFC8EB8}"/>
              </a:ext>
            </a:extLst>
          </p:cNvPr>
          <p:cNvSpPr>
            <a:spLocks noGrp="1"/>
          </p:cNvSpPr>
          <p:nvPr>
            <p:ph type="title"/>
          </p:nvPr>
        </p:nvSpPr>
        <p:spPr/>
        <p:txBody>
          <a:bodyPr/>
          <a:lstStyle/>
          <a:p>
            <a:pPr algn="r"/>
            <a:r>
              <a:rPr lang="en-IN" dirty="0">
                <a:solidFill>
                  <a:srgbClr val="FFFF00"/>
                </a:solidFill>
              </a:rPr>
              <a:t>References</a:t>
            </a:r>
          </a:p>
        </p:txBody>
      </p:sp>
      <p:sp>
        <p:nvSpPr>
          <p:cNvPr id="3" name="Content Placeholder 2">
            <a:extLst>
              <a:ext uri="{FF2B5EF4-FFF2-40B4-BE49-F238E27FC236}">
                <a16:creationId xmlns:a16="http://schemas.microsoft.com/office/drawing/2014/main" id="{48064D8D-D076-47D2-A82C-EAE3B92ADC65}"/>
              </a:ext>
            </a:extLst>
          </p:cNvPr>
          <p:cNvSpPr>
            <a:spLocks noGrp="1"/>
          </p:cNvSpPr>
          <p:nvPr>
            <p:ph idx="1"/>
          </p:nvPr>
        </p:nvSpPr>
        <p:spPr>
          <a:xfrm>
            <a:off x="8085666" y="2019864"/>
            <a:ext cx="3920067" cy="4431736"/>
          </a:xfrm>
        </p:spPr>
        <p:txBody>
          <a:bodyPr/>
          <a:lstStyle/>
          <a:p>
            <a:r>
              <a:rPr lang="en-IN" dirty="0"/>
              <a:t>https://www.kaggle.com</a:t>
            </a:r>
          </a:p>
          <a:p>
            <a:r>
              <a:rPr lang="en-IN" dirty="0">
                <a:hlinkClick r:id="rId2"/>
              </a:rPr>
              <a:t>https://towardsdatascience.com</a:t>
            </a:r>
            <a:endParaRPr lang="en-IN" dirty="0"/>
          </a:p>
          <a:p>
            <a:r>
              <a:rPr lang="en-IN" dirty="0">
                <a:hlinkClick r:id="rId3"/>
              </a:rPr>
              <a:t>https://www.edureka.co/blog/linear-regression-for-machine-learning</a:t>
            </a:r>
            <a:endParaRPr lang="en-IN" dirty="0"/>
          </a:p>
          <a:p>
            <a:endParaRPr lang="en-IN" dirty="0"/>
          </a:p>
        </p:txBody>
      </p:sp>
    </p:spTree>
    <p:extLst>
      <p:ext uri="{BB962C8B-B14F-4D97-AF65-F5344CB8AC3E}">
        <p14:creationId xmlns:p14="http://schemas.microsoft.com/office/powerpoint/2010/main" val="2740066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066D5-ADBD-46C3-9EE8-31689D79FC99}"/>
              </a:ext>
            </a:extLst>
          </p:cNvPr>
          <p:cNvSpPr>
            <a:spLocks noGrp="1"/>
          </p:cNvSpPr>
          <p:nvPr>
            <p:ph type="title"/>
          </p:nvPr>
        </p:nvSpPr>
        <p:spPr>
          <a:xfrm>
            <a:off x="913795" y="609600"/>
            <a:ext cx="10353761" cy="6572250"/>
          </a:xfrm>
        </p:spPr>
        <p:txBody>
          <a:bodyPr>
            <a:normAutofit/>
          </a:bodyPr>
          <a:lstStyle/>
          <a:p>
            <a:r>
              <a:rPr lang="en-US" sz="4400" dirty="0"/>
              <a:t>WEBSITE IN UNDER PROCESS </a:t>
            </a:r>
            <a:br>
              <a:rPr lang="en-US" sz="4400" dirty="0"/>
            </a:br>
            <a:br>
              <a:rPr lang="en-US" sz="4400" dirty="0"/>
            </a:br>
            <a:br>
              <a:rPr lang="en-US" sz="4400" dirty="0"/>
            </a:br>
            <a:r>
              <a:rPr lang="en-US" sz="4400" dirty="0"/>
              <a:t>1. TO MODIFY </a:t>
            </a:r>
            <a:br>
              <a:rPr lang="en-US" sz="4400" dirty="0"/>
            </a:br>
            <a:r>
              <a:rPr lang="en-US" sz="4400" dirty="0"/>
              <a:t> &amp;</a:t>
            </a:r>
            <a:br>
              <a:rPr lang="en-US" sz="4400" dirty="0"/>
            </a:br>
            <a:r>
              <a:rPr lang="en-US" sz="4400" dirty="0"/>
              <a:t>     2. NEW FEATURES</a:t>
            </a:r>
            <a:br>
              <a:rPr lang="en-US" sz="4400" dirty="0"/>
            </a:br>
            <a:r>
              <a:rPr lang="en-US" sz="4400" dirty="0"/>
              <a:t>           </a:t>
            </a:r>
            <a:br>
              <a:rPr lang="en-US" sz="4400" dirty="0"/>
            </a:br>
            <a:endParaRPr lang="en-IN" sz="4400" dirty="0"/>
          </a:p>
        </p:txBody>
      </p:sp>
    </p:spTree>
    <p:extLst>
      <p:ext uri="{BB962C8B-B14F-4D97-AF65-F5344CB8AC3E}">
        <p14:creationId xmlns:p14="http://schemas.microsoft.com/office/powerpoint/2010/main" val="58739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97805-35AB-47E3-B850-2538EFAA448D}"/>
              </a:ext>
            </a:extLst>
          </p:cNvPr>
          <p:cNvSpPr>
            <a:spLocks noGrp="1"/>
          </p:cNvSpPr>
          <p:nvPr>
            <p:ph type="title"/>
          </p:nvPr>
        </p:nvSpPr>
        <p:spPr>
          <a:xfrm>
            <a:off x="913794" y="4819137"/>
            <a:ext cx="10353761" cy="940354"/>
          </a:xfrm>
        </p:spPr>
        <p:txBody>
          <a:bodyPr vert="horz" lIns="91440" tIns="45720" rIns="91440" bIns="45720" rtlCol="0" anchor="b">
            <a:normAutofit/>
          </a:bodyPr>
          <a:lstStyle/>
          <a:p>
            <a:r>
              <a:rPr lang="en-US" sz="2800" dirty="0"/>
              <a:t>THANK </a:t>
            </a:r>
            <a:br>
              <a:rPr lang="en-US" sz="2800" dirty="0"/>
            </a:br>
            <a:r>
              <a:rPr lang="en-US" sz="2800" dirty="0"/>
              <a:t>YOU </a:t>
            </a:r>
          </a:p>
        </p:txBody>
      </p:sp>
      <p:pic>
        <p:nvPicPr>
          <p:cNvPr id="15" name="Graphic 12" descr="Smiling Face with No Fill">
            <a:extLst>
              <a:ext uri="{FF2B5EF4-FFF2-40B4-BE49-F238E27FC236}">
                <a16:creationId xmlns:a16="http://schemas.microsoft.com/office/drawing/2014/main" id="{EB613B07-596E-44EA-9AAC-BDC4A15BF6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7558" y="643466"/>
            <a:ext cx="3928534" cy="3928534"/>
          </a:xfrm>
          <a:prstGeom prst="rect">
            <a:avLst/>
          </a:prstGeom>
        </p:spPr>
      </p:pic>
    </p:spTree>
    <p:extLst>
      <p:ext uri="{BB962C8B-B14F-4D97-AF65-F5344CB8AC3E}">
        <p14:creationId xmlns:p14="http://schemas.microsoft.com/office/powerpoint/2010/main" val="3558851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DBACC-D9E0-4540-B342-51082758F774}"/>
              </a:ext>
            </a:extLst>
          </p:cNvPr>
          <p:cNvSpPr>
            <a:spLocks noGrp="1"/>
          </p:cNvSpPr>
          <p:nvPr>
            <p:ph type="ctrTitle"/>
          </p:nvPr>
        </p:nvSpPr>
        <p:spPr>
          <a:xfrm>
            <a:off x="913794" y="643467"/>
            <a:ext cx="9600217" cy="3585834"/>
          </a:xfrm>
        </p:spPr>
        <p:txBody>
          <a:bodyPr>
            <a:normAutofit/>
          </a:bodyPr>
          <a:lstStyle/>
          <a:p>
            <a:pPr algn="l"/>
            <a:r>
              <a:rPr lang="en-IN" sz="7200" dirty="0"/>
              <a:t>SKILL   DEVELOPMENT</a:t>
            </a:r>
            <a:br>
              <a:rPr lang="en-IN" sz="7200" dirty="0"/>
            </a:br>
            <a:r>
              <a:rPr lang="en-IN" sz="7200" dirty="0"/>
              <a:t>  PROJECT             </a:t>
            </a:r>
          </a:p>
        </p:txBody>
      </p:sp>
      <p:sp>
        <p:nvSpPr>
          <p:cNvPr id="3" name="Subtitle 2">
            <a:extLst>
              <a:ext uri="{FF2B5EF4-FFF2-40B4-BE49-F238E27FC236}">
                <a16:creationId xmlns:a16="http://schemas.microsoft.com/office/drawing/2014/main" id="{62A8481F-090D-4545-88B0-6644EC93CC54}"/>
              </a:ext>
            </a:extLst>
          </p:cNvPr>
          <p:cNvSpPr>
            <a:spLocks noGrp="1"/>
          </p:cNvSpPr>
          <p:nvPr>
            <p:ph type="subTitle" idx="1"/>
          </p:nvPr>
        </p:nvSpPr>
        <p:spPr>
          <a:xfrm>
            <a:off x="913794" y="4872767"/>
            <a:ext cx="9600217" cy="1424165"/>
          </a:xfrm>
        </p:spPr>
        <p:txBody>
          <a:bodyPr>
            <a:normAutofit/>
          </a:bodyPr>
          <a:lstStyle/>
          <a:p>
            <a:pPr algn="l">
              <a:lnSpc>
                <a:spcPct val="110000"/>
              </a:lnSpc>
            </a:pPr>
            <a:r>
              <a:rPr lang="en-IN" sz="2000" dirty="0"/>
              <a:t>Submitted By:-SHASWAT KUMAR (1802911048)</a:t>
            </a:r>
          </a:p>
          <a:p>
            <a:pPr algn="l">
              <a:lnSpc>
                <a:spcPct val="110000"/>
              </a:lnSpc>
            </a:pPr>
            <a:r>
              <a:rPr lang="en-IN" sz="2000" dirty="0"/>
              <a:t>                            RAJAT KUMAR (1802911035)</a:t>
            </a:r>
          </a:p>
          <a:p>
            <a:pPr algn="l">
              <a:lnSpc>
                <a:spcPct val="110000"/>
              </a:lnSpc>
            </a:pPr>
            <a:r>
              <a:rPr lang="en-IN" sz="2000" dirty="0"/>
              <a:t>                         </a:t>
            </a:r>
          </a:p>
        </p:txBody>
      </p:sp>
    </p:spTree>
    <p:extLst>
      <p:ext uri="{BB962C8B-B14F-4D97-AF65-F5344CB8AC3E}">
        <p14:creationId xmlns:p14="http://schemas.microsoft.com/office/powerpoint/2010/main" val="132834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0D346-A499-4378-8FA8-AEC859303A2A}"/>
              </a:ext>
            </a:extLst>
          </p:cNvPr>
          <p:cNvSpPr>
            <a:spLocks noGrp="1"/>
          </p:cNvSpPr>
          <p:nvPr>
            <p:ph type="ctrTitle"/>
          </p:nvPr>
        </p:nvSpPr>
        <p:spPr>
          <a:xfrm>
            <a:off x="5837505" y="277093"/>
            <a:ext cx="5876925" cy="2430318"/>
          </a:xfrm>
        </p:spPr>
        <p:txBody>
          <a:bodyPr>
            <a:normAutofit fontScale="90000"/>
          </a:bodyPr>
          <a:lstStyle/>
          <a:p>
            <a:r>
              <a:rPr lang="en-IN" i="1" dirty="0">
                <a:solidFill>
                  <a:srgbClr val="FFFF00"/>
                </a:solidFill>
              </a:rPr>
              <a:t>HOME PRICE Prediction using </a:t>
            </a:r>
            <a:br>
              <a:rPr lang="en-IN" i="1" dirty="0">
                <a:solidFill>
                  <a:srgbClr val="FFFF00"/>
                </a:solidFill>
              </a:rPr>
            </a:br>
            <a:r>
              <a:rPr lang="en-IN" i="1" dirty="0">
                <a:solidFill>
                  <a:srgbClr val="FFFF00"/>
                </a:solidFill>
              </a:rPr>
              <a:t>LINEAR REGRESSION</a:t>
            </a:r>
          </a:p>
        </p:txBody>
      </p:sp>
      <p:sp>
        <p:nvSpPr>
          <p:cNvPr id="3" name="Subtitle 2">
            <a:extLst>
              <a:ext uri="{FF2B5EF4-FFF2-40B4-BE49-F238E27FC236}">
                <a16:creationId xmlns:a16="http://schemas.microsoft.com/office/drawing/2014/main" id="{174C165C-1DF3-4FB9-8A74-A07E5711D18F}"/>
              </a:ext>
            </a:extLst>
          </p:cNvPr>
          <p:cNvSpPr>
            <a:spLocks noGrp="1"/>
          </p:cNvSpPr>
          <p:nvPr>
            <p:ph type="subTitle" idx="1"/>
          </p:nvPr>
        </p:nvSpPr>
        <p:spPr>
          <a:xfrm>
            <a:off x="6181725" y="4686300"/>
            <a:ext cx="5876925" cy="1296837"/>
          </a:xfrm>
        </p:spPr>
        <p:txBody>
          <a:bodyPr>
            <a:normAutofit/>
          </a:bodyPr>
          <a:lstStyle/>
          <a:p>
            <a:r>
              <a:rPr lang="en-IN" sz="6000" dirty="0">
                <a:latin typeface="Comic Sans MS" panose="030F0702030302020204" pitchFamily="66" charset="0"/>
              </a:rPr>
              <a:t>      </a:t>
            </a:r>
          </a:p>
        </p:txBody>
      </p:sp>
      <p:pic>
        <p:nvPicPr>
          <p:cNvPr id="5" name="Picture 4">
            <a:extLst>
              <a:ext uri="{FF2B5EF4-FFF2-40B4-BE49-F238E27FC236}">
                <a16:creationId xmlns:a16="http://schemas.microsoft.com/office/drawing/2014/main" id="{B130E48D-260A-4E83-B64B-7881CB638A34}"/>
              </a:ext>
            </a:extLst>
          </p:cNvPr>
          <p:cNvPicPr>
            <a:picLocks noChangeAspect="1"/>
          </p:cNvPicPr>
          <p:nvPr/>
        </p:nvPicPr>
        <p:blipFill rotWithShape="1">
          <a:blip r:embed="rId2">
            <a:extLst>
              <a:ext uri="{28A0092B-C50C-407E-A947-70E740481C1C}">
                <a14:useLocalDpi xmlns:a14="http://schemas.microsoft.com/office/drawing/2010/main" val="0"/>
              </a:ext>
            </a:extLst>
          </a:blip>
          <a:srcRect t="11185" r="1084" b="4729"/>
          <a:stretch/>
        </p:blipFill>
        <p:spPr>
          <a:xfrm>
            <a:off x="3434030" y="2707410"/>
            <a:ext cx="8190704" cy="342245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76734211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80">
                                          <p:stCondLst>
                                            <p:cond delay="0"/>
                                          </p:stCondLst>
                                        </p:cTn>
                                        <p:tgtEl>
                                          <p:spTgt spid="3">
                                            <p:txEl>
                                              <p:pRg st="0" end="0"/>
                                            </p:txEl>
                                          </p:spTgt>
                                        </p:tgtEl>
                                      </p:cBhvr>
                                    </p:animEffect>
                                    <p:anim calcmode="lin" valueType="num">
                                      <p:cBhvr>
                                        <p:cTn id="13"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0" end="0"/>
                                            </p:txEl>
                                          </p:spTgt>
                                        </p:tgtEl>
                                      </p:cBhvr>
                                      <p:to x="100000" y="60000"/>
                                    </p:animScale>
                                    <p:animScale>
                                      <p:cBhvr>
                                        <p:cTn id="19" dur="166" decel="50000">
                                          <p:stCondLst>
                                            <p:cond delay="676"/>
                                          </p:stCondLst>
                                        </p:cTn>
                                        <p:tgtEl>
                                          <p:spTgt spid="3">
                                            <p:txEl>
                                              <p:pRg st="0" end="0"/>
                                            </p:txEl>
                                          </p:spTgt>
                                        </p:tgtEl>
                                      </p:cBhvr>
                                      <p:to x="100000" y="100000"/>
                                    </p:animScale>
                                    <p:animScale>
                                      <p:cBhvr>
                                        <p:cTn id="20" dur="26">
                                          <p:stCondLst>
                                            <p:cond delay="1312"/>
                                          </p:stCondLst>
                                        </p:cTn>
                                        <p:tgtEl>
                                          <p:spTgt spid="3">
                                            <p:txEl>
                                              <p:pRg st="0" end="0"/>
                                            </p:txEl>
                                          </p:spTgt>
                                        </p:tgtEl>
                                      </p:cBhvr>
                                      <p:to x="100000" y="80000"/>
                                    </p:animScale>
                                    <p:animScale>
                                      <p:cBhvr>
                                        <p:cTn id="21" dur="166" decel="50000">
                                          <p:stCondLst>
                                            <p:cond delay="1338"/>
                                          </p:stCondLst>
                                        </p:cTn>
                                        <p:tgtEl>
                                          <p:spTgt spid="3">
                                            <p:txEl>
                                              <p:pRg st="0" end="0"/>
                                            </p:txEl>
                                          </p:spTgt>
                                        </p:tgtEl>
                                      </p:cBhvr>
                                      <p:to x="100000" y="100000"/>
                                    </p:animScale>
                                    <p:animScale>
                                      <p:cBhvr>
                                        <p:cTn id="22" dur="26">
                                          <p:stCondLst>
                                            <p:cond delay="1642"/>
                                          </p:stCondLst>
                                        </p:cTn>
                                        <p:tgtEl>
                                          <p:spTgt spid="3">
                                            <p:txEl>
                                              <p:pRg st="0" end="0"/>
                                            </p:txEl>
                                          </p:spTgt>
                                        </p:tgtEl>
                                      </p:cBhvr>
                                      <p:to x="100000" y="90000"/>
                                    </p:animScale>
                                    <p:animScale>
                                      <p:cBhvr>
                                        <p:cTn id="23" dur="166" decel="50000">
                                          <p:stCondLst>
                                            <p:cond delay="1668"/>
                                          </p:stCondLst>
                                        </p:cTn>
                                        <p:tgtEl>
                                          <p:spTgt spid="3">
                                            <p:txEl>
                                              <p:pRg st="0" end="0"/>
                                            </p:txEl>
                                          </p:spTgt>
                                        </p:tgtEl>
                                      </p:cBhvr>
                                      <p:to x="100000" y="100000"/>
                                    </p:animScale>
                                    <p:animScale>
                                      <p:cBhvr>
                                        <p:cTn id="24" dur="26">
                                          <p:stCondLst>
                                            <p:cond delay="1808"/>
                                          </p:stCondLst>
                                        </p:cTn>
                                        <p:tgtEl>
                                          <p:spTgt spid="3">
                                            <p:txEl>
                                              <p:pRg st="0" end="0"/>
                                            </p:txEl>
                                          </p:spTgt>
                                        </p:tgtEl>
                                      </p:cBhvr>
                                      <p:to x="100000" y="95000"/>
                                    </p:animScale>
                                    <p:animScale>
                                      <p:cBhvr>
                                        <p:cTn id="25"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553F3-CB80-4EA7-A114-B713E35D3D52}"/>
              </a:ext>
            </a:extLst>
          </p:cNvPr>
          <p:cNvSpPr>
            <a:spLocks noGrp="1"/>
          </p:cNvSpPr>
          <p:nvPr>
            <p:ph type="title"/>
          </p:nvPr>
        </p:nvSpPr>
        <p:spPr>
          <a:xfrm>
            <a:off x="919119" y="276225"/>
            <a:ext cx="10353761" cy="1831147"/>
          </a:xfrm>
        </p:spPr>
        <p:txBody>
          <a:bodyPr>
            <a:normAutofit/>
          </a:bodyPr>
          <a:lstStyle/>
          <a:p>
            <a:r>
              <a:rPr lang="en-US" sz="4400">
                <a:solidFill>
                  <a:srgbClr val="FFFF00"/>
                </a:solidFill>
              </a:rPr>
              <a:t>                           INTRODUCTION</a:t>
            </a:r>
            <a:endParaRPr lang="en-IN" sz="4400" dirty="0">
              <a:solidFill>
                <a:srgbClr val="FFFF00"/>
              </a:solidFill>
            </a:endParaRPr>
          </a:p>
        </p:txBody>
      </p:sp>
      <p:sp>
        <p:nvSpPr>
          <p:cNvPr id="3" name="Content Placeholder 2">
            <a:extLst>
              <a:ext uri="{FF2B5EF4-FFF2-40B4-BE49-F238E27FC236}">
                <a16:creationId xmlns:a16="http://schemas.microsoft.com/office/drawing/2014/main" id="{BED53A06-2F80-4E10-9E8E-F5A0335CD45D}"/>
              </a:ext>
            </a:extLst>
          </p:cNvPr>
          <p:cNvSpPr>
            <a:spLocks noGrp="1"/>
          </p:cNvSpPr>
          <p:nvPr>
            <p:ph idx="1"/>
          </p:nvPr>
        </p:nvSpPr>
        <p:spPr>
          <a:xfrm>
            <a:off x="290511" y="1456460"/>
            <a:ext cx="11610975" cy="4943474"/>
          </a:xfrm>
        </p:spPr>
        <p:txBody>
          <a:bodyPr>
            <a:normAutofit/>
          </a:bodyPr>
          <a:lstStyle/>
          <a:p>
            <a:pPr marL="0" indent="0">
              <a:buNone/>
            </a:pPr>
            <a:endParaRPr lang="en-US" sz="2800"/>
          </a:p>
          <a:p>
            <a:pPr>
              <a:buFont typeface="Wingdings" panose="05000000000000000000" pitchFamily="2" charset="2"/>
              <a:buChar char="q"/>
            </a:pPr>
            <a:r>
              <a:rPr lang="en-US" sz="2800"/>
              <a:t> </a:t>
            </a:r>
            <a:r>
              <a:rPr lang="en-US">
                <a:effectLst/>
              </a:rPr>
              <a:t> </a:t>
            </a:r>
            <a:r>
              <a:rPr lang="en-US" sz="3200">
                <a:effectLst/>
              </a:rPr>
              <a:t>Investment is a business activity on which most people are interested in this globalization era.</a:t>
            </a:r>
            <a:endParaRPr lang="en-US" sz="4000"/>
          </a:p>
          <a:p>
            <a:pPr>
              <a:buFont typeface="Wingdings" panose="05000000000000000000" pitchFamily="2" charset="2"/>
              <a:buChar char="q"/>
            </a:pPr>
            <a:r>
              <a:rPr lang="en-US" sz="2800"/>
              <a:t> </a:t>
            </a:r>
            <a:r>
              <a:rPr lang="en-US" sz="2800">
                <a:effectLst/>
              </a:rPr>
              <a:t>In particular, property investment has increased significantly. Housing price trends are not only the concern of buyers and sellers, but it also indicates the current economic situation.</a:t>
            </a:r>
          </a:p>
          <a:p>
            <a:pPr>
              <a:buFont typeface="Wingdings" panose="05000000000000000000" pitchFamily="2" charset="2"/>
              <a:buChar char="q"/>
            </a:pPr>
            <a:endParaRPr lang="en-US" sz="2800"/>
          </a:p>
          <a:p>
            <a:pPr marL="0" indent="0">
              <a:buNone/>
            </a:pPr>
            <a:endParaRPr lang="en-US" sz="2800"/>
          </a:p>
          <a:p>
            <a:pPr marL="0" indent="0">
              <a:buNone/>
            </a:pPr>
            <a:endParaRPr lang="en-US" sz="2800" dirty="0"/>
          </a:p>
        </p:txBody>
      </p:sp>
    </p:spTree>
    <p:extLst>
      <p:ext uri="{BB962C8B-B14F-4D97-AF65-F5344CB8AC3E}">
        <p14:creationId xmlns:p14="http://schemas.microsoft.com/office/powerpoint/2010/main" val="10857088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4" dur="500"/>
                                        <p:tgtEl>
                                          <p:spTgt spid="3">
                                            <p:txEl>
                                              <p:pRg st="1" end="1"/>
                                            </p:txEl>
                                          </p:spTgt>
                                        </p:tgtEl>
                                      </p:cBhvr>
                                    </p:animEffect>
                                  </p:childTnLst>
                                </p:cTn>
                              </p:par>
                              <p:par>
                                <p:cTn id="15" presetID="14" presetClass="entr" presetSubtype="1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1831-2D28-4F8E-9025-FD0B872AF605}"/>
              </a:ext>
            </a:extLst>
          </p:cNvPr>
          <p:cNvSpPr>
            <a:spLocks noGrp="1"/>
          </p:cNvSpPr>
          <p:nvPr>
            <p:ph type="ctrTitle"/>
          </p:nvPr>
        </p:nvSpPr>
        <p:spPr>
          <a:xfrm>
            <a:off x="7077075" y="762000"/>
            <a:ext cx="5010150" cy="1143000"/>
          </a:xfrm>
        </p:spPr>
        <p:txBody>
          <a:bodyPr>
            <a:normAutofit/>
          </a:bodyPr>
          <a:lstStyle/>
          <a:p>
            <a:r>
              <a:rPr lang="en-US" dirty="0">
                <a:solidFill>
                  <a:srgbClr val="FFFF00"/>
                </a:solidFill>
              </a:rPr>
              <a:t> </a:t>
            </a:r>
            <a:r>
              <a:rPr lang="en-US" sz="3600" dirty="0">
                <a:solidFill>
                  <a:srgbClr val="FFFF00"/>
                </a:solidFill>
              </a:rPr>
              <a:t>LANGUAGE USED</a:t>
            </a:r>
            <a:endParaRPr lang="en-IN" sz="3600" dirty="0">
              <a:solidFill>
                <a:srgbClr val="FFFF00"/>
              </a:solidFill>
            </a:endParaRPr>
          </a:p>
        </p:txBody>
      </p:sp>
      <p:sp>
        <p:nvSpPr>
          <p:cNvPr id="3" name="Subtitle 2">
            <a:extLst>
              <a:ext uri="{FF2B5EF4-FFF2-40B4-BE49-F238E27FC236}">
                <a16:creationId xmlns:a16="http://schemas.microsoft.com/office/drawing/2014/main" id="{A4789D0E-FBBC-468F-9177-F25E5D44672C}"/>
              </a:ext>
            </a:extLst>
          </p:cNvPr>
          <p:cNvSpPr>
            <a:spLocks noGrp="1"/>
          </p:cNvSpPr>
          <p:nvPr>
            <p:ph type="subTitle" idx="1"/>
          </p:nvPr>
        </p:nvSpPr>
        <p:spPr>
          <a:xfrm>
            <a:off x="9163050" y="2257425"/>
            <a:ext cx="2857500" cy="4152900"/>
          </a:xfrm>
        </p:spPr>
        <p:txBody>
          <a:bodyPr>
            <a:normAutofit/>
          </a:bodyPr>
          <a:lstStyle/>
          <a:p>
            <a:pPr marL="342900" indent="-342900">
              <a:buFont typeface="Wingdings" panose="05000000000000000000" pitchFamily="2" charset="2"/>
              <a:buChar char="q"/>
            </a:pPr>
            <a:r>
              <a:rPr lang="en-US" sz="2800" dirty="0"/>
              <a:t>JAVASCRIPT</a:t>
            </a:r>
          </a:p>
          <a:p>
            <a:pPr marL="342900" indent="-342900">
              <a:buFont typeface="Wingdings" panose="05000000000000000000" pitchFamily="2" charset="2"/>
              <a:buChar char="q"/>
            </a:pPr>
            <a:r>
              <a:rPr lang="en-US" sz="2800" dirty="0"/>
              <a:t>PYTHON</a:t>
            </a:r>
          </a:p>
          <a:p>
            <a:pPr marL="342900" indent="-342900">
              <a:buFont typeface="Wingdings" panose="05000000000000000000" pitchFamily="2" charset="2"/>
              <a:buChar char="q"/>
            </a:pPr>
            <a:r>
              <a:rPr lang="en-US" sz="2800" dirty="0"/>
              <a:t>HTML</a:t>
            </a:r>
          </a:p>
          <a:p>
            <a:pPr marL="342900" indent="-342900">
              <a:buFont typeface="Wingdings" panose="05000000000000000000" pitchFamily="2" charset="2"/>
              <a:buChar char="q"/>
            </a:pPr>
            <a:r>
              <a:rPr lang="en-US" sz="2800" dirty="0"/>
              <a:t>CSS</a:t>
            </a:r>
          </a:p>
          <a:p>
            <a:pPr marL="342900" indent="-342900">
              <a:buFont typeface="Wingdings" panose="05000000000000000000" pitchFamily="2" charset="2"/>
              <a:buChar char="q"/>
            </a:pPr>
            <a:endParaRPr lang="en-US" sz="2800" dirty="0"/>
          </a:p>
          <a:p>
            <a:endParaRPr lang="en-US" sz="2800" dirty="0"/>
          </a:p>
        </p:txBody>
      </p:sp>
    </p:spTree>
    <p:extLst>
      <p:ext uri="{BB962C8B-B14F-4D97-AF65-F5344CB8AC3E}">
        <p14:creationId xmlns:p14="http://schemas.microsoft.com/office/powerpoint/2010/main" val="203971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3E3E8-55CE-4C24-B5C1-804B2805F471}"/>
              </a:ext>
            </a:extLst>
          </p:cNvPr>
          <p:cNvSpPr>
            <a:spLocks noGrp="1"/>
          </p:cNvSpPr>
          <p:nvPr>
            <p:ph type="title"/>
          </p:nvPr>
        </p:nvSpPr>
        <p:spPr>
          <a:xfrm>
            <a:off x="2787588" y="304801"/>
            <a:ext cx="9268288" cy="1333500"/>
          </a:xfrm>
        </p:spPr>
        <p:txBody>
          <a:bodyPr>
            <a:normAutofit/>
          </a:bodyPr>
          <a:lstStyle/>
          <a:p>
            <a:r>
              <a:rPr lang="en-US" sz="4000" dirty="0">
                <a:solidFill>
                  <a:srgbClr val="FFFF00"/>
                </a:solidFill>
              </a:rPr>
              <a:t>      </a:t>
            </a:r>
            <a:r>
              <a:rPr lang="en-US" i="1" dirty="0">
                <a:solidFill>
                  <a:srgbClr val="FFFF00"/>
                </a:solidFill>
                <a:effectLst/>
              </a:rPr>
              <a:t>Motivation and Objective of project</a:t>
            </a:r>
            <a:r>
              <a:rPr lang="en-US" sz="4000" dirty="0">
                <a:solidFill>
                  <a:srgbClr val="FFFF00"/>
                </a:solidFill>
              </a:rPr>
              <a:t>                       </a:t>
            </a:r>
            <a:endParaRPr lang="en-IN" sz="4000" dirty="0">
              <a:solidFill>
                <a:srgbClr val="FFFF00"/>
              </a:solidFill>
            </a:endParaRPr>
          </a:p>
        </p:txBody>
      </p:sp>
      <p:sp>
        <p:nvSpPr>
          <p:cNvPr id="3" name="Content Placeholder 2">
            <a:extLst>
              <a:ext uri="{FF2B5EF4-FFF2-40B4-BE49-F238E27FC236}">
                <a16:creationId xmlns:a16="http://schemas.microsoft.com/office/drawing/2014/main" id="{824E8C2D-438F-4F33-97AF-45FA7B1AD6F2}"/>
              </a:ext>
            </a:extLst>
          </p:cNvPr>
          <p:cNvSpPr>
            <a:spLocks noGrp="1"/>
          </p:cNvSpPr>
          <p:nvPr>
            <p:ph idx="1"/>
          </p:nvPr>
        </p:nvSpPr>
        <p:spPr>
          <a:xfrm>
            <a:off x="924443" y="1514475"/>
            <a:ext cx="10343113" cy="5248275"/>
          </a:xfrm>
        </p:spPr>
        <p:txBody>
          <a:bodyPr>
            <a:normAutofit/>
          </a:bodyPr>
          <a:lstStyle/>
          <a:p>
            <a:pPr>
              <a:buFont typeface="Wingdings" panose="05000000000000000000" pitchFamily="2" charset="2"/>
              <a:buChar char="q"/>
            </a:pPr>
            <a:r>
              <a:rPr lang="en-US" sz="2400" b="1" dirty="0">
                <a:effectLst/>
              </a:rPr>
              <a:t>Manual house predication becomes difficult, hence there are many systems developed for house price prediction</a:t>
            </a:r>
          </a:p>
          <a:p>
            <a:pPr>
              <a:buFont typeface="Wingdings" panose="05000000000000000000" pitchFamily="2" charset="2"/>
              <a:buChar char="q"/>
            </a:pPr>
            <a:r>
              <a:rPr lang="en-US" sz="2400" b="1" dirty="0">
                <a:effectLst/>
              </a:rPr>
              <a:t>We proposed an advanced house prediction system using linear regression</a:t>
            </a:r>
          </a:p>
          <a:p>
            <a:pPr>
              <a:buFont typeface="Wingdings" panose="05000000000000000000" pitchFamily="2" charset="2"/>
              <a:buChar char="q"/>
            </a:pPr>
            <a:r>
              <a:rPr lang="en-US" sz="2400" b="1" dirty="0">
                <a:effectLst/>
              </a:rPr>
              <a:t>This system aim is to make a model which can give us a good house pricing prediction based on other variables.</a:t>
            </a:r>
          </a:p>
          <a:p>
            <a:pPr>
              <a:buFont typeface="Wingdings" panose="05000000000000000000" pitchFamily="2" charset="2"/>
              <a:buChar char="q"/>
            </a:pPr>
            <a:r>
              <a:rPr lang="en-US" sz="2400" b="1" dirty="0">
                <a:effectLst/>
              </a:rPr>
              <a:t>We are going to use Linear Regression for this dataset and hence it gives a good accuracy.</a:t>
            </a:r>
          </a:p>
          <a:p>
            <a:pPr>
              <a:buFont typeface="Wingdings" panose="05000000000000000000" pitchFamily="2" charset="2"/>
              <a:buChar char="q"/>
            </a:pPr>
            <a:endParaRPr lang="en-US" sz="3400" b="1" i="1" cap="all" dirty="0">
              <a:effectLst/>
              <a:latin typeface="+mj-lt"/>
              <a:ea typeface="+mj-ea"/>
              <a:cs typeface="+mj-cs"/>
            </a:endParaRPr>
          </a:p>
        </p:txBody>
      </p:sp>
    </p:spTree>
    <p:extLst>
      <p:ext uri="{BB962C8B-B14F-4D97-AF65-F5344CB8AC3E}">
        <p14:creationId xmlns:p14="http://schemas.microsoft.com/office/powerpoint/2010/main" val="2734003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ircle(in)">
                                      <p:cBhvr>
                                        <p:cTn id="2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4541-16C2-4AD2-B352-F38B41B21D82}"/>
              </a:ext>
            </a:extLst>
          </p:cNvPr>
          <p:cNvSpPr>
            <a:spLocks noGrp="1"/>
          </p:cNvSpPr>
          <p:nvPr>
            <p:ph type="title"/>
          </p:nvPr>
        </p:nvSpPr>
        <p:spPr>
          <a:xfrm>
            <a:off x="919119" y="26633"/>
            <a:ext cx="10678130" cy="1322773"/>
          </a:xfrm>
        </p:spPr>
        <p:txBody>
          <a:bodyPr>
            <a:normAutofit/>
          </a:bodyPr>
          <a:lstStyle/>
          <a:p>
            <a:r>
              <a:rPr lang="en-IN" sz="4400" dirty="0">
                <a:solidFill>
                  <a:srgbClr val="FFFF00"/>
                </a:solidFill>
              </a:rPr>
              <a:t>FLOW Process</a:t>
            </a:r>
          </a:p>
        </p:txBody>
      </p:sp>
      <p:sp>
        <p:nvSpPr>
          <p:cNvPr id="3" name="Content Placeholder 2">
            <a:extLst>
              <a:ext uri="{FF2B5EF4-FFF2-40B4-BE49-F238E27FC236}">
                <a16:creationId xmlns:a16="http://schemas.microsoft.com/office/drawing/2014/main" id="{6CCDFDB3-2DF4-463F-B5C5-1A53AEE148B6}"/>
              </a:ext>
            </a:extLst>
          </p:cNvPr>
          <p:cNvSpPr>
            <a:spLocks noGrp="1"/>
          </p:cNvSpPr>
          <p:nvPr>
            <p:ph idx="1"/>
          </p:nvPr>
        </p:nvSpPr>
        <p:spPr>
          <a:xfrm>
            <a:off x="741565" y="1171575"/>
            <a:ext cx="10353762" cy="5886450"/>
          </a:xfrm>
        </p:spPr>
        <p:txBody>
          <a:bodyPr>
            <a:noAutofit/>
          </a:bodyPr>
          <a:lstStyle/>
          <a:p>
            <a:pPr marL="0" indent="0">
              <a:buNone/>
            </a:pPr>
            <a:r>
              <a:rPr lang="en-US" sz="2800" dirty="0"/>
              <a:t>        </a:t>
            </a:r>
            <a:endParaRPr lang="en-IN" sz="2800" dirty="0"/>
          </a:p>
        </p:txBody>
      </p:sp>
      <p:sp>
        <p:nvSpPr>
          <p:cNvPr id="6" name="Rectangle 5">
            <a:extLst>
              <a:ext uri="{FF2B5EF4-FFF2-40B4-BE49-F238E27FC236}">
                <a16:creationId xmlns:a16="http://schemas.microsoft.com/office/drawing/2014/main" id="{6802AA5B-4DFB-436E-AF85-05481C9B3400}"/>
              </a:ext>
            </a:extLst>
          </p:cNvPr>
          <p:cNvSpPr/>
          <p:nvPr/>
        </p:nvSpPr>
        <p:spPr>
          <a:xfrm>
            <a:off x="124287" y="1260625"/>
            <a:ext cx="2210540" cy="12606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b="1" i="0" u="none" strike="noStrike" dirty="0">
                <a:solidFill>
                  <a:srgbClr val="000000"/>
                </a:solidFill>
                <a:effectLst/>
              </a:rPr>
              <a:t>Data Cleaning</a:t>
            </a:r>
            <a:endParaRPr lang="en-IN" b="1" dirty="0"/>
          </a:p>
        </p:txBody>
      </p:sp>
      <p:sp>
        <p:nvSpPr>
          <p:cNvPr id="8" name="Rectangle 7">
            <a:extLst>
              <a:ext uri="{FF2B5EF4-FFF2-40B4-BE49-F238E27FC236}">
                <a16:creationId xmlns:a16="http://schemas.microsoft.com/office/drawing/2014/main" id="{F366BFD7-68E3-448C-9473-CE3FA3EC98DD}"/>
              </a:ext>
            </a:extLst>
          </p:cNvPr>
          <p:cNvSpPr/>
          <p:nvPr/>
        </p:nvSpPr>
        <p:spPr>
          <a:xfrm>
            <a:off x="3422617" y="1260625"/>
            <a:ext cx="2306716" cy="13227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b="1" u="none" strike="noStrike" dirty="0">
                <a:solidFill>
                  <a:srgbClr val="000000"/>
                </a:solidFill>
                <a:effectLst/>
              </a:rPr>
              <a:t>Featuring Engineering</a:t>
            </a:r>
            <a:endParaRPr lang="en-IN" b="1" dirty="0"/>
          </a:p>
        </p:txBody>
      </p:sp>
      <p:sp>
        <p:nvSpPr>
          <p:cNvPr id="9" name="Rectangle 8">
            <a:extLst>
              <a:ext uri="{FF2B5EF4-FFF2-40B4-BE49-F238E27FC236}">
                <a16:creationId xmlns:a16="http://schemas.microsoft.com/office/drawing/2014/main" id="{94C5FE62-DE6D-49DA-A3DE-BC05ECF035FE}"/>
              </a:ext>
            </a:extLst>
          </p:cNvPr>
          <p:cNvSpPr/>
          <p:nvPr/>
        </p:nvSpPr>
        <p:spPr>
          <a:xfrm>
            <a:off x="6817123" y="1291698"/>
            <a:ext cx="2139102" cy="13227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b="1" i="0" u="none" strike="noStrike" dirty="0">
                <a:solidFill>
                  <a:srgbClr val="000000"/>
                </a:solidFill>
                <a:effectLst/>
              </a:rPr>
              <a:t>Outliner Removal</a:t>
            </a:r>
            <a:endParaRPr lang="en-IN" b="1" dirty="0"/>
          </a:p>
        </p:txBody>
      </p:sp>
      <p:sp>
        <p:nvSpPr>
          <p:cNvPr id="10" name="Rectangle 9">
            <a:extLst>
              <a:ext uri="{FF2B5EF4-FFF2-40B4-BE49-F238E27FC236}">
                <a16:creationId xmlns:a16="http://schemas.microsoft.com/office/drawing/2014/main" id="{5ED51CD0-4861-4091-B024-903549462BB1}"/>
              </a:ext>
            </a:extLst>
          </p:cNvPr>
          <p:cNvSpPr/>
          <p:nvPr/>
        </p:nvSpPr>
        <p:spPr>
          <a:xfrm>
            <a:off x="9928611" y="1322769"/>
            <a:ext cx="2139102" cy="12606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rgbClr val="000000"/>
                </a:solidFill>
                <a:latin typeface="YAD_cUhqUyg 0"/>
              </a:rPr>
              <a:t>Model Building </a:t>
            </a:r>
            <a:r>
              <a:rPr lang="en-US" b="1" i="0" u="none" strike="noStrike" dirty="0">
                <a:solidFill>
                  <a:srgbClr val="000000"/>
                </a:solidFill>
                <a:effectLst/>
                <a:latin typeface="YAD_cUhqUyg 0"/>
              </a:rPr>
              <a:t>Using linear regression</a:t>
            </a:r>
            <a:endParaRPr lang="en-US" b="1" dirty="0">
              <a:solidFill>
                <a:srgbClr val="000000"/>
              </a:solidFill>
              <a:effectLst/>
              <a:latin typeface="YAD_cUhqUyg 0"/>
            </a:endParaRPr>
          </a:p>
        </p:txBody>
      </p:sp>
      <p:sp>
        <p:nvSpPr>
          <p:cNvPr id="11" name="Rectangle 10">
            <a:extLst>
              <a:ext uri="{FF2B5EF4-FFF2-40B4-BE49-F238E27FC236}">
                <a16:creationId xmlns:a16="http://schemas.microsoft.com/office/drawing/2014/main" id="{45D25331-1119-4E78-B538-72EFA4621C31}"/>
              </a:ext>
            </a:extLst>
          </p:cNvPr>
          <p:cNvSpPr/>
          <p:nvPr/>
        </p:nvSpPr>
        <p:spPr>
          <a:xfrm>
            <a:off x="10022889" y="3959445"/>
            <a:ext cx="2044824" cy="13937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b="1" dirty="0">
                <a:solidFill>
                  <a:schemeClr val="bg1"/>
                </a:solidFill>
              </a:rPr>
              <a:t>Creating Python Flask Server</a:t>
            </a:r>
          </a:p>
        </p:txBody>
      </p:sp>
      <p:sp>
        <p:nvSpPr>
          <p:cNvPr id="12" name="Rectangle 11">
            <a:extLst>
              <a:ext uri="{FF2B5EF4-FFF2-40B4-BE49-F238E27FC236}">
                <a16:creationId xmlns:a16="http://schemas.microsoft.com/office/drawing/2014/main" id="{37F977C4-974D-41B4-A0E8-87FDD91FC706}"/>
              </a:ext>
            </a:extLst>
          </p:cNvPr>
          <p:cNvSpPr/>
          <p:nvPr/>
        </p:nvSpPr>
        <p:spPr>
          <a:xfrm>
            <a:off x="6817123" y="3941681"/>
            <a:ext cx="2233380" cy="14026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b="1" dirty="0">
                <a:solidFill>
                  <a:schemeClr val="bg1"/>
                </a:solidFill>
              </a:rPr>
              <a:t>Building </a:t>
            </a:r>
          </a:p>
          <a:p>
            <a:pPr algn="ctr"/>
            <a:r>
              <a:rPr lang="en-IN" b="1" dirty="0">
                <a:solidFill>
                  <a:schemeClr val="bg1"/>
                </a:solidFill>
              </a:rPr>
              <a:t>UI</a:t>
            </a:r>
          </a:p>
        </p:txBody>
      </p:sp>
      <p:sp>
        <p:nvSpPr>
          <p:cNvPr id="25" name="Arrow: Right 24">
            <a:extLst>
              <a:ext uri="{FF2B5EF4-FFF2-40B4-BE49-F238E27FC236}">
                <a16:creationId xmlns:a16="http://schemas.microsoft.com/office/drawing/2014/main" id="{4752F4C5-1440-4EE1-B186-622B8FD427CF}"/>
              </a:ext>
            </a:extLst>
          </p:cNvPr>
          <p:cNvSpPr/>
          <p:nvPr/>
        </p:nvSpPr>
        <p:spPr>
          <a:xfrm>
            <a:off x="2334827" y="1713390"/>
            <a:ext cx="1087790" cy="346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EDD22A3D-2DDA-4659-9166-29C1D7A3EAF4}"/>
              </a:ext>
            </a:extLst>
          </p:cNvPr>
          <p:cNvSpPr/>
          <p:nvPr/>
        </p:nvSpPr>
        <p:spPr>
          <a:xfrm>
            <a:off x="5729333" y="1713390"/>
            <a:ext cx="1087790" cy="346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19EB840D-87FF-449E-8253-95AC1D788441}"/>
              </a:ext>
            </a:extLst>
          </p:cNvPr>
          <p:cNvSpPr/>
          <p:nvPr/>
        </p:nvSpPr>
        <p:spPr>
          <a:xfrm>
            <a:off x="8956225" y="1784412"/>
            <a:ext cx="972386" cy="3151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Down 28">
            <a:extLst>
              <a:ext uri="{FF2B5EF4-FFF2-40B4-BE49-F238E27FC236}">
                <a16:creationId xmlns:a16="http://schemas.microsoft.com/office/drawing/2014/main" id="{81A8E933-0F0B-4A58-B336-A2BAA7D71E14}"/>
              </a:ext>
            </a:extLst>
          </p:cNvPr>
          <p:cNvSpPr/>
          <p:nvPr/>
        </p:nvSpPr>
        <p:spPr>
          <a:xfrm>
            <a:off x="10733103" y="2614471"/>
            <a:ext cx="568171" cy="13449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Left 29">
            <a:extLst>
              <a:ext uri="{FF2B5EF4-FFF2-40B4-BE49-F238E27FC236}">
                <a16:creationId xmlns:a16="http://schemas.microsoft.com/office/drawing/2014/main" id="{37290A1B-95A2-41F6-9872-1E146F1ED89A}"/>
              </a:ext>
            </a:extLst>
          </p:cNvPr>
          <p:cNvSpPr/>
          <p:nvPr/>
        </p:nvSpPr>
        <p:spPr>
          <a:xfrm>
            <a:off x="9050503" y="4465461"/>
            <a:ext cx="972386" cy="31516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88750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p:cTn id="2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B3CCF-9ADB-46E0-B1D8-678489C74984}"/>
              </a:ext>
            </a:extLst>
          </p:cNvPr>
          <p:cNvSpPr>
            <a:spLocks noGrp="1"/>
          </p:cNvSpPr>
          <p:nvPr>
            <p:ph type="title"/>
          </p:nvPr>
        </p:nvSpPr>
        <p:spPr/>
        <p:txBody>
          <a:bodyPr>
            <a:normAutofit/>
          </a:bodyPr>
          <a:lstStyle/>
          <a:p>
            <a:pPr algn="r"/>
            <a:r>
              <a:rPr lang="en-US" sz="4400" dirty="0">
                <a:solidFill>
                  <a:srgbClr val="FFFF00"/>
                </a:solidFill>
              </a:rPr>
              <a:t>                 EXPERIMENTAL RESULTS               </a:t>
            </a:r>
            <a:endParaRPr lang="en-IN" sz="4400" dirty="0">
              <a:solidFill>
                <a:srgbClr val="FFFF00"/>
              </a:solidFill>
            </a:endParaRPr>
          </a:p>
        </p:txBody>
      </p:sp>
      <p:pic>
        <p:nvPicPr>
          <p:cNvPr id="5" name="Content Placeholder 4" descr="Graphical user interface, website&#10;&#10;Description automatically generated">
            <a:extLst>
              <a:ext uri="{FF2B5EF4-FFF2-40B4-BE49-F238E27FC236}">
                <a16:creationId xmlns:a16="http://schemas.microsoft.com/office/drawing/2014/main" id="{014C7522-207F-4BF8-A20A-3C7EC70E03F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041" b="4719"/>
          <a:stretch/>
        </p:blipFill>
        <p:spPr>
          <a:xfrm>
            <a:off x="139941" y="2664691"/>
            <a:ext cx="6015326" cy="358370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descr="Graphical user interface, website&#10;&#10;Description automatically generated">
            <a:extLst>
              <a:ext uri="{FF2B5EF4-FFF2-40B4-BE49-F238E27FC236}">
                <a16:creationId xmlns:a16="http://schemas.microsoft.com/office/drawing/2014/main" id="{90DDDF3B-7399-48F6-8A63-FE0AB33F8237}"/>
              </a:ext>
            </a:extLst>
          </p:cNvPr>
          <p:cNvPicPr>
            <a:picLocks noChangeAspect="1"/>
          </p:cNvPicPr>
          <p:nvPr/>
        </p:nvPicPr>
        <p:blipFill rotWithShape="1">
          <a:blip r:embed="rId3">
            <a:extLst>
              <a:ext uri="{28A0092B-C50C-407E-A947-70E740481C1C}">
                <a14:useLocalDpi xmlns:a14="http://schemas.microsoft.com/office/drawing/2010/main" val="0"/>
              </a:ext>
            </a:extLst>
          </a:blip>
          <a:srcRect t="11826" b="4934"/>
          <a:stretch/>
        </p:blipFill>
        <p:spPr>
          <a:xfrm>
            <a:off x="6493164" y="2596958"/>
            <a:ext cx="5558895" cy="358370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555477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10D8B-E841-4892-93F7-88A220E28790}"/>
              </a:ext>
            </a:extLst>
          </p:cNvPr>
          <p:cNvSpPr>
            <a:spLocks noGrp="1"/>
          </p:cNvSpPr>
          <p:nvPr>
            <p:ph type="title"/>
          </p:nvPr>
        </p:nvSpPr>
        <p:spPr>
          <a:xfrm>
            <a:off x="913794" y="4217161"/>
            <a:ext cx="10364412" cy="1264906"/>
          </a:xfrm>
        </p:spPr>
        <p:txBody>
          <a:bodyPr vert="horz" lIns="91440" tIns="45720" rIns="91440" bIns="45720" rtlCol="0" anchor="b">
            <a:normAutofit/>
          </a:bodyPr>
          <a:lstStyle/>
          <a:p>
            <a:r>
              <a:rPr lang="en-US" sz="4400" dirty="0"/>
              <a:t>   </a:t>
            </a:r>
          </a:p>
        </p:txBody>
      </p:sp>
      <p:pic>
        <p:nvPicPr>
          <p:cNvPr id="5" name="Content Placeholder 4" descr="Graphical user interface, website&#10;&#10;Description automatically generated">
            <a:extLst>
              <a:ext uri="{FF2B5EF4-FFF2-40B4-BE49-F238E27FC236}">
                <a16:creationId xmlns:a16="http://schemas.microsoft.com/office/drawing/2014/main" id="{F377B9A5-7D07-4F50-9A77-2B4BB43176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575" b="4364"/>
          <a:stretch/>
        </p:blipFill>
        <p:spPr>
          <a:xfrm>
            <a:off x="6256867" y="1264138"/>
            <a:ext cx="5621866" cy="39259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descr="Graphical user interface, website&#10;&#10;Description automatically generated">
            <a:extLst>
              <a:ext uri="{FF2B5EF4-FFF2-40B4-BE49-F238E27FC236}">
                <a16:creationId xmlns:a16="http://schemas.microsoft.com/office/drawing/2014/main" id="{D98DAEAC-2A35-42A4-9E1A-8892FD5FFBDF}"/>
              </a:ext>
            </a:extLst>
          </p:cNvPr>
          <p:cNvPicPr>
            <a:picLocks noChangeAspect="1"/>
          </p:cNvPicPr>
          <p:nvPr/>
        </p:nvPicPr>
        <p:blipFill rotWithShape="1">
          <a:blip r:embed="rId4">
            <a:extLst>
              <a:ext uri="{28A0092B-C50C-407E-A947-70E740481C1C}">
                <a14:useLocalDpi xmlns:a14="http://schemas.microsoft.com/office/drawing/2010/main" val="0"/>
              </a:ext>
            </a:extLst>
          </a:blip>
          <a:srcRect t="11955" b="3984"/>
          <a:stretch/>
        </p:blipFill>
        <p:spPr>
          <a:xfrm>
            <a:off x="313267" y="1262557"/>
            <a:ext cx="5621867" cy="392750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929963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TotalTime>
  <Words>376</Words>
  <Application>Microsoft Office PowerPoint</Application>
  <PresentationFormat>Widescreen</PresentationFormat>
  <Paragraphs>44</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Bookman Old Style</vt:lpstr>
      <vt:lpstr>Calibri</vt:lpstr>
      <vt:lpstr>Comic Sans MS</vt:lpstr>
      <vt:lpstr>Rockwell</vt:lpstr>
      <vt:lpstr>Wingdings</vt:lpstr>
      <vt:lpstr>YAD_cUhqUyg 0</vt:lpstr>
      <vt:lpstr>Damask</vt:lpstr>
      <vt:lpstr>  Computer science   and   information technology  department</vt:lpstr>
      <vt:lpstr>SKILL   DEVELOPMENT   PROJECT             </vt:lpstr>
      <vt:lpstr>HOME PRICE Prediction using  LINEAR REGRESSION</vt:lpstr>
      <vt:lpstr>                           INTRODUCTION</vt:lpstr>
      <vt:lpstr> LANGUAGE USED</vt:lpstr>
      <vt:lpstr>      Motivation and Objective of project                       </vt:lpstr>
      <vt:lpstr>FLOW Process</vt:lpstr>
      <vt:lpstr>                 EXPERIMENTAL RESULTS               </vt:lpstr>
      <vt:lpstr>   </vt:lpstr>
      <vt:lpstr>                            FINAL LOOK </vt:lpstr>
      <vt:lpstr>Conclusion </vt:lpstr>
      <vt:lpstr>References</vt:lpstr>
      <vt:lpstr>WEBSITE IN UNDER PROCESS    1. TO MODIFY   &amp;      2. NEW FEATURES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Computer science   and   information technology  department</dc:title>
  <dc:creator>Rajat kumar</dc:creator>
  <cp:lastModifiedBy>Rajat kumar</cp:lastModifiedBy>
  <cp:revision>5</cp:revision>
  <dcterms:created xsi:type="dcterms:W3CDTF">2020-12-18T18:59:42Z</dcterms:created>
  <dcterms:modified xsi:type="dcterms:W3CDTF">2020-12-18T19:48:16Z</dcterms:modified>
</cp:coreProperties>
</file>